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4"/>
  </p:sldMasterIdLst>
  <p:notesMasterIdLst>
    <p:notesMasterId r:id="rId11"/>
  </p:notesMasterIdLst>
  <p:handoutMasterIdLst>
    <p:handoutMasterId r:id="rId12"/>
  </p:handoutMasterIdLst>
  <p:sldIdLst>
    <p:sldId id="267" r:id="rId5"/>
    <p:sldId id="279" r:id="rId6"/>
    <p:sldId id="268" r:id="rId7"/>
    <p:sldId id="280" r:id="rId8"/>
    <p:sldId id="278" r:id="rId9"/>
    <p:sldId id="270" r:id="rId10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" y="7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17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48CA0-B85B-4458-AC23-3F6299AE7CF2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F58074C2-62CA-4AAD-83F9-86A9EA52414A}">
      <dgm:prSet phldrT="[Text]"/>
      <dgm:spPr/>
      <dgm:t>
        <a:bodyPr rtlCol="0"/>
        <a:lstStyle/>
        <a:p>
          <a:pPr rtl="0"/>
          <a:r>
            <a:rPr lang="es-ES" noProof="0" dirty="0"/>
            <a:t>Solicitar Información Pública</a:t>
          </a:r>
        </a:p>
      </dgm:t>
      <dgm:extLst>
        <a:ext uri="{E40237B7-FDA0-4F09-8148-C483321AD2D9}">
          <dgm14:cNvPr xmlns:dgm14="http://schemas.microsoft.com/office/drawing/2010/diagram" id="0" name="" title="Goal title"/>
        </a:ext>
      </dgm:extLst>
    </dgm:pt>
    <dgm:pt modelId="{E31E9712-B288-41EB-93BE-1F25BD8AADD3}" type="parTrans" cxnId="{E98F13FA-F723-4894-85E2-4F0C4C71CA7E}">
      <dgm:prSet/>
      <dgm:spPr/>
      <dgm:t>
        <a:bodyPr rtlCol="0"/>
        <a:lstStyle/>
        <a:p>
          <a:pPr rtl="0"/>
          <a:endParaRPr lang="en-US"/>
        </a:p>
      </dgm:t>
    </dgm:pt>
    <dgm:pt modelId="{A45342B1-59A4-4DDF-BE5E-FE6E305D033B}" type="sibTrans" cxnId="{E98F13FA-F723-4894-85E2-4F0C4C71CA7E}">
      <dgm:prSet/>
      <dgm:spPr/>
      <dgm:t>
        <a:bodyPr rtlCol="0"/>
        <a:lstStyle/>
        <a:p>
          <a:pPr rtl="0"/>
          <a:endParaRPr lang="en-US"/>
        </a:p>
      </dgm:t>
    </dgm:pt>
    <dgm:pt modelId="{FC647F25-4DEC-4063-BBDD-F93B2C5E6756}">
      <dgm:prSet phldrT="[Text]"/>
      <dgm:spPr/>
      <dgm:t>
        <a:bodyPr rtlCol="0"/>
        <a:lstStyle/>
        <a:p>
          <a:pPr rtl="0"/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563D9B7B-235D-4E46-AC66-2AA43E9B3579}" type="parTrans" cxnId="{3483F096-B4B7-45D9-8948-50950B9FE6AE}">
      <dgm:prSet/>
      <dgm:spPr/>
      <dgm:t>
        <a:bodyPr rtlCol="0"/>
        <a:lstStyle/>
        <a:p>
          <a:pPr rtl="0"/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Step 2 arrow pointing towards goal"/>
        </a:ext>
      </dgm:extLst>
    </dgm:pt>
    <dgm:pt modelId="{22BFA187-88E4-4EBC-A0B9-A88562F9E4C1}" type="sibTrans" cxnId="{3483F096-B4B7-45D9-8948-50950B9FE6AE}">
      <dgm:prSet/>
      <dgm:spPr/>
      <dgm:t>
        <a:bodyPr rtlCol="0"/>
        <a:lstStyle/>
        <a:p>
          <a:pPr rtl="0"/>
          <a:endParaRPr lang="en-US"/>
        </a:p>
      </dgm:t>
    </dgm:pt>
    <dgm:pt modelId="{ADFE6FFF-2D74-44C2-B492-ED92605EC5A7}">
      <dgm:prSet phldrT="[Text]"/>
      <dgm:spPr/>
      <dgm:t>
        <a:bodyPr rtlCol="0"/>
        <a:lstStyle/>
        <a:p>
          <a:pPr rtl="0"/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CBB71E3E-4DF6-458D-88C3-25896F11EB85}" type="parTrans" cxnId="{6D5838E4-CA40-4AC8-9654-0651DC5397FB}">
      <dgm:prSet/>
      <dgm:spPr/>
      <dgm:t>
        <a:bodyPr rtlCol="0"/>
        <a:lstStyle/>
        <a:p>
          <a:pPr rtl="0"/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Step 3 arrow pointing towards goal"/>
        </a:ext>
      </dgm:extLst>
    </dgm:pt>
    <dgm:pt modelId="{9C5D00A8-4F96-44F5-8778-54093F0D050A}" type="sibTrans" cxnId="{6D5838E4-CA40-4AC8-9654-0651DC5397FB}">
      <dgm:prSet/>
      <dgm:spPr/>
      <dgm:t>
        <a:bodyPr rtlCol="0"/>
        <a:lstStyle/>
        <a:p>
          <a:pPr rtl="0"/>
          <a:endParaRPr lang="en-US"/>
        </a:p>
      </dgm:t>
    </dgm:pt>
    <dgm:pt modelId="{82992329-2141-41AE-8498-398419F9D342}">
      <dgm:prSet phldrT="[Text]"/>
      <dgm:spPr/>
      <dgm:t>
        <a:bodyPr rtlCol="0"/>
        <a:lstStyle/>
        <a:p>
          <a:pPr rtl="0"/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28E59B27-8808-4C52-B10D-E7ADC0DB3DF9}" type="sibTrans" cxnId="{9F2B6E35-0DC5-44B3-A04E-3980A64C81AC}">
      <dgm:prSet/>
      <dgm:spPr/>
      <dgm:t>
        <a:bodyPr rtlCol="0"/>
        <a:lstStyle/>
        <a:p>
          <a:pPr rtl="0"/>
          <a:endParaRPr lang="en-US"/>
        </a:p>
      </dgm:t>
    </dgm:pt>
    <dgm:pt modelId="{E81300EC-0913-435C-965C-A88DA29AAB91}" type="parTrans" cxnId="{9F2B6E35-0DC5-44B3-A04E-3980A64C81AC}">
      <dgm:prSet/>
      <dgm:spPr/>
      <dgm:t>
        <a:bodyPr rtlCol="0"/>
        <a:lstStyle/>
        <a:p>
          <a:pPr rtl="0"/>
          <a:endParaRPr lang="es-ES" noProof="0" dirty="0"/>
        </a:p>
      </dgm:t>
      <dgm:extLst>
        <a:ext uri="{E40237B7-FDA0-4F09-8148-C483321AD2D9}">
          <dgm14:cNvPr xmlns:dgm14="http://schemas.microsoft.com/office/drawing/2010/diagram" id="0" name="" title="Step 1 arrow pointing towards goal"/>
        </a:ext>
      </dgm:extLst>
    </dgm:pt>
    <dgm:pt modelId="{4CC2A726-4DF7-4B61-8EA9-C776AA95A549}" type="pres">
      <dgm:prSet presAssocID="{A9F48CA0-B85B-4458-AC23-3F6299AE7C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A52EC72-F44B-4563-8F12-31BE98030C73}" type="pres">
      <dgm:prSet presAssocID="{F58074C2-62CA-4AAD-83F9-86A9EA52414A}" presName="centerShape" presStyleLbl="node0" presStyleIdx="0" presStyleCnt="1"/>
      <dgm:spPr/>
      <dgm:t>
        <a:bodyPr/>
        <a:lstStyle/>
        <a:p>
          <a:endParaRPr lang="es-MX"/>
        </a:p>
      </dgm:t>
    </dgm:pt>
    <dgm:pt modelId="{0647D637-619C-451F-8084-44E62D21528F}" type="pres">
      <dgm:prSet presAssocID="{E81300EC-0913-435C-965C-A88DA29AAB91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15AAAA0F-4593-4F22-B652-8F08B16E55CD}" type="pres">
      <dgm:prSet presAssocID="{82992329-2141-41AE-8498-398419F9D342}" presName="node" presStyleLbl="node1" presStyleIdx="0" presStyleCnt="3" custRadScaleRad="101893" custRadScaleInc="7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F3572A-44B5-40A9-A054-A83B3BCE9750}" type="pres">
      <dgm:prSet presAssocID="{563D9B7B-235D-4E46-AC66-2AA43E9B3579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BAD72918-AD54-4A3F-9FE2-7902A2063F5C}" type="pres">
      <dgm:prSet presAssocID="{FC647F25-4DEC-4063-BBDD-F93B2C5E67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04005B-0B62-484D-8BEB-E7B9E9CE6A61}" type="pres">
      <dgm:prSet presAssocID="{CBB71E3E-4DF6-458D-88C3-25896F11EB85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DF4F3CC4-9ADE-4D5A-9D51-11C67A5A8F9F}" type="pres">
      <dgm:prSet presAssocID="{ADFE6FFF-2D74-44C2-B492-ED92605EC5A7}" presName="node" presStyleLbl="node1" presStyleIdx="2" presStyleCnt="3" custRadScaleRad="102911" custRadScaleInc="-10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A4AF818-C239-4D4F-B475-FEF1C24FF567}" type="presOf" srcId="{A9F48CA0-B85B-4458-AC23-3F6299AE7CF2}" destId="{4CC2A726-4DF7-4B61-8EA9-C776AA95A549}" srcOrd="0" destOrd="0" presId="urn:microsoft.com/office/officeart/2005/8/layout/radial4"/>
    <dgm:cxn modelId="{BE6CC9AB-9899-4E9E-BAAB-A9E76AC60050}" type="presOf" srcId="{82992329-2141-41AE-8498-398419F9D342}" destId="{15AAAA0F-4593-4F22-B652-8F08B16E55CD}" srcOrd="0" destOrd="0" presId="urn:microsoft.com/office/officeart/2005/8/layout/radial4"/>
    <dgm:cxn modelId="{1CA0974A-4354-486C-B412-C3CF625EF768}" type="presOf" srcId="{E81300EC-0913-435C-965C-A88DA29AAB91}" destId="{0647D637-619C-451F-8084-44E62D21528F}" srcOrd="0" destOrd="0" presId="urn:microsoft.com/office/officeart/2005/8/layout/radial4"/>
    <dgm:cxn modelId="{A5CCA479-F7E5-4428-81FB-1FFADAC6FC2C}" type="presOf" srcId="{F58074C2-62CA-4AAD-83F9-86A9EA52414A}" destId="{9A52EC72-F44B-4563-8F12-31BE98030C73}" srcOrd="0" destOrd="0" presId="urn:microsoft.com/office/officeart/2005/8/layout/radial4"/>
    <dgm:cxn modelId="{9F2B6E35-0DC5-44B3-A04E-3980A64C81AC}" srcId="{F58074C2-62CA-4AAD-83F9-86A9EA52414A}" destId="{82992329-2141-41AE-8498-398419F9D342}" srcOrd="0" destOrd="0" parTransId="{E81300EC-0913-435C-965C-A88DA29AAB91}" sibTransId="{28E59B27-8808-4C52-B10D-E7ADC0DB3DF9}"/>
    <dgm:cxn modelId="{DCD4CD90-2314-4EFA-9C26-9B7E4F5DCEFD}" type="presOf" srcId="{FC647F25-4DEC-4063-BBDD-F93B2C5E6756}" destId="{BAD72918-AD54-4A3F-9FE2-7902A2063F5C}" srcOrd="0" destOrd="0" presId="urn:microsoft.com/office/officeart/2005/8/layout/radial4"/>
    <dgm:cxn modelId="{6D5838E4-CA40-4AC8-9654-0651DC5397FB}" srcId="{F58074C2-62CA-4AAD-83F9-86A9EA52414A}" destId="{ADFE6FFF-2D74-44C2-B492-ED92605EC5A7}" srcOrd="2" destOrd="0" parTransId="{CBB71E3E-4DF6-458D-88C3-25896F11EB85}" sibTransId="{9C5D00A8-4F96-44F5-8778-54093F0D050A}"/>
    <dgm:cxn modelId="{07F0F65A-E5EF-4C50-9999-C2786A9FDF38}" type="presOf" srcId="{563D9B7B-235D-4E46-AC66-2AA43E9B3579}" destId="{26F3572A-44B5-40A9-A054-A83B3BCE9750}" srcOrd="0" destOrd="0" presId="urn:microsoft.com/office/officeart/2005/8/layout/radial4"/>
    <dgm:cxn modelId="{FFF32158-99E4-4A6E-BFE1-709132315BD0}" type="presOf" srcId="{ADFE6FFF-2D74-44C2-B492-ED92605EC5A7}" destId="{DF4F3CC4-9ADE-4D5A-9D51-11C67A5A8F9F}" srcOrd="0" destOrd="0" presId="urn:microsoft.com/office/officeart/2005/8/layout/radial4"/>
    <dgm:cxn modelId="{95709704-88CC-418B-B1FA-A6C9A479E333}" type="presOf" srcId="{CBB71E3E-4DF6-458D-88C3-25896F11EB85}" destId="{1204005B-0B62-484D-8BEB-E7B9E9CE6A61}" srcOrd="0" destOrd="0" presId="urn:microsoft.com/office/officeart/2005/8/layout/radial4"/>
    <dgm:cxn modelId="{3483F096-B4B7-45D9-8948-50950B9FE6AE}" srcId="{F58074C2-62CA-4AAD-83F9-86A9EA52414A}" destId="{FC647F25-4DEC-4063-BBDD-F93B2C5E6756}" srcOrd="1" destOrd="0" parTransId="{563D9B7B-235D-4E46-AC66-2AA43E9B3579}" sibTransId="{22BFA187-88E4-4EBC-A0B9-A88562F9E4C1}"/>
    <dgm:cxn modelId="{E98F13FA-F723-4894-85E2-4F0C4C71CA7E}" srcId="{A9F48CA0-B85B-4458-AC23-3F6299AE7CF2}" destId="{F58074C2-62CA-4AAD-83F9-86A9EA52414A}" srcOrd="0" destOrd="0" parTransId="{E31E9712-B288-41EB-93BE-1F25BD8AADD3}" sibTransId="{A45342B1-59A4-4DDF-BE5E-FE6E305D033B}"/>
    <dgm:cxn modelId="{4099DF94-369C-4E6D-93DF-27B6D30830D3}" type="presParOf" srcId="{4CC2A726-4DF7-4B61-8EA9-C776AA95A549}" destId="{9A52EC72-F44B-4563-8F12-31BE98030C73}" srcOrd="0" destOrd="0" presId="urn:microsoft.com/office/officeart/2005/8/layout/radial4"/>
    <dgm:cxn modelId="{C0FFED11-3BE4-469A-B839-D0F979306D5F}" type="presParOf" srcId="{4CC2A726-4DF7-4B61-8EA9-C776AA95A549}" destId="{0647D637-619C-451F-8084-44E62D21528F}" srcOrd="1" destOrd="0" presId="urn:microsoft.com/office/officeart/2005/8/layout/radial4"/>
    <dgm:cxn modelId="{97E22660-0900-4073-9EB6-BECBF8780F10}" type="presParOf" srcId="{4CC2A726-4DF7-4B61-8EA9-C776AA95A549}" destId="{15AAAA0F-4593-4F22-B652-8F08B16E55CD}" srcOrd="2" destOrd="0" presId="urn:microsoft.com/office/officeart/2005/8/layout/radial4"/>
    <dgm:cxn modelId="{BD3D298F-BC83-435E-AA98-56F9295A7605}" type="presParOf" srcId="{4CC2A726-4DF7-4B61-8EA9-C776AA95A549}" destId="{26F3572A-44B5-40A9-A054-A83B3BCE9750}" srcOrd="3" destOrd="0" presId="urn:microsoft.com/office/officeart/2005/8/layout/radial4"/>
    <dgm:cxn modelId="{03C86896-4DC2-403F-B187-5206953488C1}" type="presParOf" srcId="{4CC2A726-4DF7-4B61-8EA9-C776AA95A549}" destId="{BAD72918-AD54-4A3F-9FE2-7902A2063F5C}" srcOrd="4" destOrd="0" presId="urn:microsoft.com/office/officeart/2005/8/layout/radial4"/>
    <dgm:cxn modelId="{F615174A-F6FE-4CDE-8C94-7A7F1783499C}" type="presParOf" srcId="{4CC2A726-4DF7-4B61-8EA9-C776AA95A549}" destId="{1204005B-0B62-484D-8BEB-E7B9E9CE6A61}" srcOrd="5" destOrd="0" presId="urn:microsoft.com/office/officeart/2005/8/layout/radial4"/>
    <dgm:cxn modelId="{D0C2E886-76FB-4050-A208-732C8A2477D6}" type="presParOf" srcId="{4CC2A726-4DF7-4B61-8EA9-C776AA95A549}" destId="{DF4F3CC4-9ADE-4D5A-9D51-11C67A5A8F9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2EC72-F44B-4563-8F12-31BE98030C73}">
      <dsp:nvSpPr>
        <dsp:cNvPr id="0" name=""/>
        <dsp:cNvSpPr/>
      </dsp:nvSpPr>
      <dsp:spPr>
        <a:xfrm>
          <a:off x="2350416" y="2889796"/>
          <a:ext cx="2167963" cy="21679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rtlCol="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noProof="0" dirty="0"/>
            <a:t>Solicitar Información Pública</a:t>
          </a:r>
        </a:p>
      </dsp:txBody>
      <dsp:txXfrm>
        <a:off x="2667907" y="3207287"/>
        <a:ext cx="1532981" cy="1532981"/>
      </dsp:txXfrm>
    </dsp:sp>
    <dsp:sp modelId="{0647D637-619C-451F-8084-44E62D21528F}">
      <dsp:nvSpPr>
        <dsp:cNvPr id="0" name=""/>
        <dsp:cNvSpPr/>
      </dsp:nvSpPr>
      <dsp:spPr>
        <a:xfrm rot="12947082">
          <a:off x="862070" y="2451040"/>
          <a:ext cx="1776802" cy="61786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AAAA0F-4593-4F22-B652-8F08B16E55CD}">
      <dsp:nvSpPr>
        <dsp:cNvPr id="0" name=""/>
        <dsp:cNvSpPr/>
      </dsp:nvSpPr>
      <dsp:spPr>
        <a:xfrm>
          <a:off x="0" y="1416664"/>
          <a:ext cx="2059565" cy="16476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123825" rIns="123825" bIns="123825" numCol="1" spcCol="1270" rtlCol="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500" kern="1200" noProof="0" dirty="0"/>
        </a:p>
      </dsp:txBody>
      <dsp:txXfrm>
        <a:off x="48258" y="1464922"/>
        <a:ext cx="1963049" cy="1551136"/>
      </dsp:txXfrm>
    </dsp:sp>
    <dsp:sp modelId="{26F3572A-44B5-40A9-A054-A83B3BCE9750}">
      <dsp:nvSpPr>
        <dsp:cNvPr id="0" name=""/>
        <dsp:cNvSpPr/>
      </dsp:nvSpPr>
      <dsp:spPr>
        <a:xfrm rot="16200000">
          <a:off x="2559946" y="1604622"/>
          <a:ext cx="1748902" cy="61786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D72918-AD54-4A3F-9FE2-7902A2063F5C}">
      <dsp:nvSpPr>
        <dsp:cNvPr id="0" name=""/>
        <dsp:cNvSpPr/>
      </dsp:nvSpPr>
      <dsp:spPr>
        <a:xfrm>
          <a:off x="2404615" y="215279"/>
          <a:ext cx="2059565" cy="16476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123825" rIns="123825" bIns="123825" numCol="1" spcCol="1270" rtlCol="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500" kern="1200" noProof="0" dirty="0"/>
        </a:p>
      </dsp:txBody>
      <dsp:txXfrm>
        <a:off x="2452873" y="263537"/>
        <a:ext cx="1963049" cy="1551136"/>
      </dsp:txXfrm>
    </dsp:sp>
    <dsp:sp modelId="{1204005B-0B62-484D-8BEB-E7B9E9CE6A61}">
      <dsp:nvSpPr>
        <dsp:cNvPr id="0" name=""/>
        <dsp:cNvSpPr/>
      </dsp:nvSpPr>
      <dsp:spPr>
        <a:xfrm rot="19429428">
          <a:off x="4220901" y="2434973"/>
          <a:ext cx="1790733" cy="61786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4F3CC4-9ADE-4D5A-9D51-11C67A5A8F9F}">
      <dsp:nvSpPr>
        <dsp:cNvPr id="0" name=""/>
        <dsp:cNvSpPr/>
      </dsp:nvSpPr>
      <dsp:spPr>
        <a:xfrm>
          <a:off x="4809230" y="1391573"/>
          <a:ext cx="2059565" cy="16476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123825" rIns="123825" bIns="123825" numCol="1" spcCol="1270" rtlCol="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500" kern="1200" noProof="0" dirty="0"/>
        </a:p>
      </dsp:txBody>
      <dsp:txXfrm>
        <a:off x="4857488" y="1439831"/>
        <a:ext cx="1963049" cy="155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92EF36-99BB-486B-9953-12F10C34D8CE}" type="datetime1">
              <a:rPr lang="es-ES" smtClean="0"/>
              <a:t>04/11/2021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3A36C10-A9D4-4995-9BAF-95FBD77A724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D74CA2-1448-4464-979C-3AF4DD41BC43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4" name="Marcador de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3AEF9EC-8318-4FF6-847E-A85BBD2B7E4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3AEF9EC-8318-4FF6-847E-A85BBD2B7E4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760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3AEF9EC-8318-4FF6-847E-A85BBD2B7E4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795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3AEF9EC-8318-4FF6-847E-A85BBD2B7E49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189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2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471616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89995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2224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69578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702053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7D038C-BE96-4182-BDC0-59E235B768CE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23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5A91A1-64A0-4D30-9EB3-281E14FAFC6F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152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00721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40ACE26-2ED4-40E8-8CA0-526DD21D65AF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295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59E118-7789-49F9-927D-63FF551CAC72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4995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B3D23F-7240-4629-9C4F-05C1CDD2682C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8802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3287ED-89C3-44D8-AD64-88CD88AFA46F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2406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00AED35-45BF-4138-953F-01AC3803672C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0513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8B7E9E-D200-4F89-BD6A-E2396A131FA4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Rectángulo 7"/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8833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531655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E912B8-247B-42A2-9C7F-AE5B1B068D48}" type="datetime1">
              <a:rPr lang="es-ES" noProof="0" smtClean="0"/>
              <a:t>04/11/2021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83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infomexdf.org.mx/" TargetMode="External"/><Relationship Id="rId7" Type="http://schemas.openxmlformats.org/officeDocument/2006/relationships/diagramColors" Target="../diagrams/colors1.xml"/><Relationship Id="rId2" Type="http://schemas.openxmlformats.org/officeDocument/2006/relationships/hyperlink" Target="http://www.plataformadetransparencia.org.mx/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p.df.gob.mx/TransparenciaSSP/sitio_sspdf/LTAPRCCDMX2018/art_121/fraccion_XLIII/VINCULOS/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Requisitos para ingresar una Solicitud de Información Pública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81"/>
          <a:stretch/>
        </p:blipFill>
        <p:spPr>
          <a:xfrm>
            <a:off x="4055533" y="2653869"/>
            <a:ext cx="3593222" cy="99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¿Qué es el Derecho de Acceso a la Información Pública?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90"/>
            <a:ext cx="8063543" cy="450568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/>
              <a:t>Es el derecho de toda persona de solicitar gratuitamente la información generada, administrada o en posesión de las autoridades públicas, quienes tienen la obligación de entregarla sin que la persona necesite acreditar interés alguno ni justificar su uso.</a:t>
            </a:r>
          </a:p>
          <a:p>
            <a:pPr fontAlgn="base"/>
            <a:r>
              <a:rPr lang="es-MX" dirty="0"/>
              <a:t>La información pública se refiere a documentos, es decir, al soporte físico de cualquier tipo (escrito, impreso, sonoro, visual o electrónico) en el que se plasma una información. Por ejemplo: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  <a:p>
            <a:pPr marL="1076325" indent="-273050" fontAlgn="base">
              <a:buFont typeface="Wingdings" panose="05000000000000000000" pitchFamily="2" charset="2"/>
              <a:buChar char="v"/>
            </a:pPr>
            <a:r>
              <a:rPr lang="es-MX" dirty="0"/>
              <a:t>Expedientes, reportes y actas</a:t>
            </a:r>
          </a:p>
          <a:p>
            <a:pPr marL="1076325" indent="-273050" fontAlgn="base">
              <a:buFont typeface="Wingdings" panose="05000000000000000000" pitchFamily="2" charset="2"/>
              <a:buChar char="v"/>
            </a:pPr>
            <a:r>
              <a:rPr lang="es-MX" dirty="0"/>
              <a:t>Estudios y estadísticas</a:t>
            </a:r>
          </a:p>
          <a:p>
            <a:pPr marL="1076325" indent="-273050" fontAlgn="base">
              <a:buFont typeface="Wingdings" panose="05000000000000000000" pitchFamily="2" charset="2"/>
              <a:buChar char="v"/>
            </a:pPr>
            <a:r>
              <a:rPr lang="es-MX" dirty="0"/>
              <a:t>Acuerdos y resoluciones</a:t>
            </a:r>
          </a:p>
          <a:p>
            <a:pPr marL="1076325" indent="-273050" fontAlgn="base">
              <a:buFont typeface="Wingdings" panose="05000000000000000000" pitchFamily="2" charset="2"/>
              <a:buChar char="v"/>
            </a:pPr>
            <a:r>
              <a:rPr lang="es-MX" dirty="0"/>
              <a:t>Correspondencia oficial</a:t>
            </a:r>
          </a:p>
          <a:p>
            <a:pPr marL="1076325" indent="-273050" fontAlgn="base">
              <a:buFont typeface="Wingdings" panose="05000000000000000000" pitchFamily="2" charset="2"/>
              <a:buChar char="v"/>
            </a:pPr>
            <a:r>
              <a:rPr lang="es-MX" dirty="0"/>
              <a:t>Oficios, circulares y memorándums</a:t>
            </a:r>
          </a:p>
          <a:p>
            <a:pPr marL="1076325" indent="-273050" fontAlgn="base">
              <a:buFont typeface="Wingdings" panose="05000000000000000000" pitchFamily="2" charset="2"/>
              <a:buChar char="v"/>
            </a:pPr>
            <a:r>
              <a:rPr lang="es-MX" dirty="0"/>
              <a:t>Cualquier otro registro de la actividad gubernamental</a:t>
            </a:r>
          </a:p>
          <a:p>
            <a:pPr fontAlgn="base"/>
            <a:r>
              <a:rPr lang="es-MX" dirty="0"/>
              <a:t/>
            </a:r>
            <a:br>
              <a:rPr lang="es-MX" dirty="0"/>
            </a:br>
            <a:r>
              <a:rPr lang="es-MX" dirty="0"/>
              <a:t>Existen excepciones a la entrega de la información pública, cuando por sus características ésta se clasifique como información de acceso restringido, con dos modalidades: reservada (cuando pueda comprometer la seguridad nacional o de cualquier persona) y de acceso confidencial (relativa a las personas y protegida por el derecho fundamental a la privacidad).</a:t>
            </a:r>
          </a:p>
        </p:txBody>
      </p:sp>
    </p:spTree>
    <p:extLst>
      <p:ext uri="{BB962C8B-B14F-4D97-AF65-F5344CB8AC3E}">
        <p14:creationId xmlns:p14="http://schemas.microsoft.com/office/powerpoint/2010/main" val="263636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12240"/>
          </a:xfrm>
        </p:spPr>
        <p:txBody>
          <a:bodyPr rtlCol="0">
            <a:noAutofit/>
          </a:bodyPr>
          <a:lstStyle/>
          <a:p>
            <a:pPr algn="just"/>
            <a:r>
              <a:rPr lang="es-MX" sz="2400" dirty="0"/>
              <a:t>Para solicitar información relacionada con un Sujeto Obligado de la administración pública en la Ciudad de México, considera los siguientes aspectos: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23440"/>
            <a:ext cx="8596668" cy="3917922"/>
          </a:xfrm>
        </p:spPr>
        <p:txBody>
          <a:bodyPr rtlCol="0"/>
          <a:lstStyle/>
          <a:p>
            <a:pPr algn="just">
              <a:buFont typeface="+mj-lt"/>
              <a:buAutoNum type="arabicPeriod"/>
            </a:pPr>
            <a:r>
              <a:rPr lang="es-MX" b="1" dirty="0"/>
              <a:t>Identifica al organismo al cual quieras dirigir tu solicitud.</a:t>
            </a:r>
          </a:p>
          <a:p>
            <a:pPr algn="just">
              <a:buFont typeface="+mj-lt"/>
              <a:buAutoNum type="arabicPeriod"/>
            </a:pPr>
            <a:r>
              <a:rPr lang="es-MX" b="1" dirty="0"/>
              <a:t>Sé claro y preciso en la información que deseas obtener.</a:t>
            </a:r>
          </a:p>
          <a:p>
            <a:pPr algn="just">
              <a:buFont typeface="+mj-lt"/>
              <a:buAutoNum type="arabicPeriod"/>
            </a:pPr>
            <a:r>
              <a:rPr lang="es-MX" b="1" dirty="0"/>
              <a:t>Define el medio por el cual el Sujeto Obligado pueda contactarte, ya sea para un aviso (notificación) o para la entrega de la información.</a:t>
            </a:r>
          </a:p>
          <a:p>
            <a:pPr algn="just">
              <a:buFont typeface="+mj-lt"/>
              <a:buAutoNum type="arabicPeriod"/>
            </a:pPr>
            <a:r>
              <a:rPr lang="es-MX" b="1" dirty="0"/>
              <a:t>La respuesta a la solicitud deberá ser notificada al interesado en el menor tiempo posible, que no podrá exceder de nueve días, contados a partir del día siguiente a la presentación de aquélla. Excepcionalmente, el plazo referido en el párrafo anterior podrá ampliarse hasta por siete días más, siempre y cuando existan razones fundadas y motivadas. En su caso, el sujeto obligado deberá comunicar, antes del vencimiento del plazo, las razones por las cuales hará uso de la ampliación excepcional.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659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Requisitos para ingresar una Solicitud de Información Pública: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No es necesario acreditar derechos subjetivos, interés legítimo o razones que motiven el requerimiento. </a:t>
            </a:r>
          </a:p>
          <a:p>
            <a:pPr algn="just"/>
            <a:r>
              <a:rPr lang="es-MX" dirty="0"/>
              <a:t>Toda persona por sí o por medio de representante, tiene derecho a presentar una solicitud de acceso a la información, sin necesidad de sustentar justificación o motivación alguna.</a:t>
            </a:r>
          </a:p>
          <a:p>
            <a:pPr algn="just"/>
            <a:r>
              <a:rPr lang="es-MX" dirty="0"/>
              <a:t>El solicitante tendrá acceso gratuito a la información pública y a sus datos personales en poder de los sujetos obligados, salvo los casos de excepción contemplados por Ley. </a:t>
            </a:r>
          </a:p>
          <a:p>
            <a:pPr algn="just"/>
            <a:r>
              <a:rPr lang="es-MX" dirty="0">
                <a:solidFill>
                  <a:schemeClr val="tx1"/>
                </a:solidFill>
              </a:rPr>
              <a:t>FUNDAMENTO: </a:t>
            </a:r>
            <a:r>
              <a:rPr lang="es-MX" dirty="0"/>
              <a:t>Artículo 193 de la Ley de Transparencia, Acceso a la Información Pública y Rendición de Cuentas de la Ciudad de México</a:t>
            </a:r>
          </a:p>
        </p:txBody>
      </p:sp>
    </p:spTree>
    <p:extLst>
      <p:ext uri="{BB962C8B-B14F-4D97-AF65-F5344CB8AC3E}">
        <p14:creationId xmlns:p14="http://schemas.microsoft.com/office/powerpoint/2010/main" val="71799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974" y="254000"/>
            <a:ext cx="8596668" cy="1320800"/>
          </a:xfrm>
        </p:spPr>
        <p:txBody>
          <a:bodyPr rtlCol="0">
            <a:normAutofit fontScale="90000"/>
          </a:bodyPr>
          <a:lstStyle/>
          <a:p>
            <a:pPr algn="just" fontAlgn="base"/>
            <a:r>
              <a:rPr lang="es-MX" dirty="0"/>
              <a:t>Puede ingresar su solicitud a través de alguna de las formas autorizadas para ello: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5600" y="1574800"/>
            <a:ext cx="4704080" cy="5130800"/>
          </a:xfrm>
        </p:spPr>
        <p:txBody>
          <a:bodyPr rtlCol="0">
            <a:normAutofit/>
          </a:bodyPr>
          <a:lstStyle/>
          <a:p>
            <a:pPr algn="just" fontAlgn="base"/>
            <a:r>
              <a:rPr lang="es-MX" dirty="0"/>
              <a:t>Plataforma Nacional de Transparencia</a:t>
            </a:r>
          </a:p>
          <a:p>
            <a:pPr marL="0" indent="0" algn="just" fontAlgn="base">
              <a:buNone/>
            </a:pPr>
            <a:r>
              <a:rPr lang="es-MX" dirty="0">
                <a:hlinkClick r:id="rId2"/>
              </a:rPr>
              <a:t>www.plataformadetransparencia.org.mx</a:t>
            </a:r>
            <a:endParaRPr lang="es-MX" dirty="0"/>
          </a:p>
          <a:p>
            <a:pPr algn="just"/>
            <a:r>
              <a:rPr lang="es-MX" dirty="0"/>
              <a:t>INFOMEX Ciudad de México</a:t>
            </a:r>
          </a:p>
          <a:p>
            <a:pPr marL="0" indent="0" algn="just">
              <a:buNone/>
            </a:pPr>
            <a:r>
              <a:rPr lang="es-MX" dirty="0"/>
              <a:t>Sistema Electrónico de Solicitudes de Información Pública y Protección de Datos Personales.</a:t>
            </a:r>
          </a:p>
          <a:p>
            <a:pPr marL="0" indent="0" algn="just">
              <a:buNone/>
            </a:pPr>
            <a:r>
              <a:rPr lang="es-MX" dirty="0">
                <a:hlinkClick r:id="rId3"/>
              </a:rPr>
              <a:t>www.infomexdf.org.mx</a:t>
            </a:r>
            <a:endParaRPr lang="es-MX" dirty="0"/>
          </a:p>
          <a:p>
            <a:pPr algn="just"/>
            <a:r>
              <a:rPr lang="es-MX" dirty="0"/>
              <a:t>Llama a TEL-INFO 55 5636 4636</a:t>
            </a:r>
          </a:p>
          <a:p>
            <a:pPr algn="just"/>
            <a:r>
              <a:rPr lang="es-ES" dirty="0"/>
              <a:t>Unidades de Transparencia de la Secretaría de Seguridad Ciudadana de la Ciudad de México.</a:t>
            </a:r>
          </a:p>
          <a:p>
            <a:pPr marL="0" lvl="0" indent="0" algn="just">
              <a:buClr>
                <a:srgbClr val="90C226"/>
              </a:buClr>
              <a:buNone/>
            </a:pPr>
            <a:r>
              <a:rPr lang="es-MX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Calle Ermita s/n  P.B., Col. Narvarte Poniente, Alcaldía Benito Juárez, C. P. 03020, Ciudad de México. Tel. 5552425100 Ext. 7801</a:t>
            </a:r>
            <a:endParaRPr lang="es-ES" dirty="0"/>
          </a:p>
          <a:p>
            <a:pPr algn="just"/>
            <a:r>
              <a:rPr lang="es-MX" dirty="0"/>
              <a:t>A través de correo electrónico: </a:t>
            </a:r>
          </a:p>
          <a:p>
            <a:pPr marL="0" indent="0" algn="just">
              <a:buNone/>
            </a:pPr>
            <a:r>
              <a:rPr lang="es-ES" sz="1200" dirty="0"/>
              <a:t>        ofinfpub00@ssc.cdmx.gob.mx </a:t>
            </a:r>
          </a:p>
          <a:p>
            <a:endParaRPr lang="es-ES" dirty="0"/>
          </a:p>
        </p:txBody>
      </p:sp>
      <p:graphicFrame>
        <p:nvGraphicFramePr>
          <p:cNvPr id="5" name="Marcador de contenido 4" descr="Diagrama radial convergente que muestra la relación de tres pasos que apuntan hacia un objetivo centra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9779660"/>
              </p:ext>
            </p:extLst>
          </p:nvPr>
        </p:nvGraphicFramePr>
        <p:xfrm>
          <a:off x="5089524" y="1239520"/>
          <a:ext cx="6868796" cy="5273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240" y="2630487"/>
            <a:ext cx="1767840" cy="164825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70" y="1411916"/>
            <a:ext cx="1779732" cy="16593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992" y="2630487"/>
            <a:ext cx="1652906" cy="154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1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just"/>
            <a:r>
              <a:rPr lang="es-MX" dirty="0"/>
              <a:t>Formato para ingresar una Solicitud de Información Pública en la siguiente liga: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873066" cy="3742371"/>
          </a:xfrm>
        </p:spPr>
        <p:txBody>
          <a:bodyPr rtlCol="0"/>
          <a:lstStyle/>
          <a:p>
            <a:r>
              <a:rPr lang="es-MX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3"/>
              </a:rPr>
              <a:t>http</a:t>
            </a:r>
            <a:r>
              <a:rPr lang="es-MX" sz="1800" b="0" i="0" u="sng" strike="noStrike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3"/>
              </a:rPr>
              <a:t>://data.ssc.cdmx.gob.mx/TransparenciaSSP/sitio_sspdf/LTAPRCCDMX2018/art_121/fraccion_xliii/VINCULOS/SOLICITUD </a:t>
            </a:r>
            <a:r>
              <a:rPr lang="es-MX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3"/>
              </a:rPr>
              <a:t>DE INFORMACIÓN PÚBLICA.pdf</a:t>
            </a:r>
            <a:r>
              <a:rPr lang="es-MX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208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C05A15-2C36-4B2C-9ED7-7313D59409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A16170-AED4-43FB-90C7-1F1653EBFACC}">
  <ds:schemaRefs>
    <ds:schemaRef ds:uri="http://purl.org/dc/elements/1.1/"/>
    <ds:schemaRef ds:uri="a4f35948-e619-41b3-aa29-22878b09cfd2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2961EA76-1630-4788-A629-8FDAFC920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8901</TotalTime>
  <Words>494</Words>
  <Application>Microsoft Office PowerPoint</Application>
  <PresentationFormat>Panorámica</PresentationFormat>
  <Paragraphs>38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Trebuchet MS</vt:lpstr>
      <vt:lpstr>Wingdings</vt:lpstr>
      <vt:lpstr>Wingdings 3</vt:lpstr>
      <vt:lpstr>Faceta</vt:lpstr>
      <vt:lpstr>Presentación de PowerPoint</vt:lpstr>
      <vt:lpstr>¿Qué es el Derecho de Acceso a la Información Pública? </vt:lpstr>
      <vt:lpstr>Para solicitar información relacionada con un Sujeto Obligado de la administración pública en la Ciudad de México, considera los siguientes aspectos:</vt:lpstr>
      <vt:lpstr>Requisitos para ingresar una Solicitud de Información Pública: </vt:lpstr>
      <vt:lpstr>Puede ingresar su solicitud a través de alguna de las formas autorizadas para ello:</vt:lpstr>
      <vt:lpstr>Formato para ingresar una Solicitud de Información Pública en la siguiente liga: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Jimena González Ayala</dc:creator>
  <cp:lastModifiedBy>Ana Laura Miguel Mendoza</cp:lastModifiedBy>
  <cp:revision>12</cp:revision>
  <dcterms:created xsi:type="dcterms:W3CDTF">2021-02-12T04:42:55Z</dcterms:created>
  <dcterms:modified xsi:type="dcterms:W3CDTF">2021-11-04T19:36:26Z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